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1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80" r:id="rId3"/>
    <p:sldId id="279" r:id="rId4"/>
    <p:sldId id="270" r:id="rId5"/>
    <p:sldId id="268" r:id="rId6"/>
    <p:sldId id="266" r:id="rId7"/>
    <p:sldId id="264" r:id="rId8"/>
    <p:sldId id="271" r:id="rId9"/>
    <p:sldId id="272" r:id="rId10"/>
    <p:sldId id="274" r:id="rId11"/>
    <p:sldId id="275" r:id="rId12"/>
    <p:sldId id="260" r:id="rId13"/>
    <p:sldId id="276" r:id="rId14"/>
    <p:sldId id="261" r:id="rId15"/>
    <p:sldId id="263" r:id="rId16"/>
    <p:sldId id="262" r:id="rId17"/>
    <p:sldId id="267" r:id="rId18"/>
    <p:sldId id="278" r:id="rId19"/>
    <p:sldId id="277" r:id="rId20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Upravte štýly predlohy textu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podnadpisov</a:t>
            </a:r>
          </a:p>
        </p:txBody>
      </p:sp>
      <p:sp>
        <p:nvSpPr>
          <p:cNvPr id="4" name="Zástupný objekt pre dá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5" name="Zástupný objekt pre pät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objekt pre číslo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201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Upraviť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4/21/2021</a:t>
            </a:fld>
            <a:endParaRPr lang="en-US" dirty="0"/>
          </a:p>
        </p:txBody>
      </p:sp>
      <p:sp>
        <p:nvSpPr>
          <p:cNvPr id="5" name="Zástupný objekt pre pät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objekt pre číslo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662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Upraviť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5" name="Zástupný objekt pre pät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objekt pre číslo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262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Upraviť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5" name="Zástupný objekt pre pät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objekt pre číslo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44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Upraviť štýly predlohy textu</a:t>
            </a:r>
          </a:p>
        </p:txBody>
      </p:sp>
      <p:sp>
        <p:nvSpPr>
          <p:cNvPr id="4" name="Zástupný objekt pre dá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5" name="Zástupný objekt pre pät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objekt pre číslo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775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Upraviť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Upraviť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4/21/2021</a:t>
            </a:fld>
            <a:endParaRPr lang="en-US" dirty="0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866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Upraviť štýly predlohy textu</a:t>
            </a:r>
          </a:p>
        </p:txBody>
      </p:sp>
      <p:sp>
        <p:nvSpPr>
          <p:cNvPr id="4" name="Zástupný objekt pre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Upraviť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Upraviť štýly predlohy textu</a:t>
            </a:r>
          </a:p>
        </p:txBody>
      </p:sp>
      <p:sp>
        <p:nvSpPr>
          <p:cNvPr id="6" name="Zástupný objekt pre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Upraviť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8" name="Zástupný objekt pre pät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Zástupný objekt pre číslo snímky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474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dá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4" name="Zástupný objekt pre pät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Zástupný objekt pre číslo snímky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042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3" name="Zástupný objekt pre pät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049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Upraviť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Upraviť štýly predlohy textu</a:t>
            </a:r>
          </a:p>
        </p:txBody>
      </p:sp>
      <p:sp>
        <p:nvSpPr>
          <p:cNvPr id="5" name="Zástupný objekt pre dá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4/21/2021</a:t>
            </a:fld>
            <a:endParaRPr lang="en-US" dirty="0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041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obrázo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objekt pre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Upraviť štýly predlohy textu</a:t>
            </a:r>
          </a:p>
        </p:txBody>
      </p:sp>
      <p:sp>
        <p:nvSpPr>
          <p:cNvPr id="5" name="Zástupný objekt pre dá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626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objekt pre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Upraviť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5" name="Zástupný objekt pre pät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Zástupný objekt pre číslo snímky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816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QuvsrZd-ZcE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uvsrZd-ZcE" TargetMode="External"/><Relationship Id="rId2" Type="http://schemas.openxmlformats.org/officeDocument/2006/relationships/hyperlink" Target="https://www.youtube.com/watch?v=5kvUMH-Vmu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Dxx_riymu-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sk-SK" b="1" dirty="0">
                <a:solidFill>
                  <a:srgbClr val="FF0000"/>
                </a:solidFill>
              </a:rPr>
              <a:t>Franská ríša</a:t>
            </a:r>
            <a:br>
              <a:rPr lang="sk-SK" b="1" dirty="0">
                <a:solidFill>
                  <a:srgbClr val="FF0000"/>
                </a:solidFill>
              </a:rPr>
            </a:br>
            <a:r>
              <a:rPr lang="sk-SK" b="1" dirty="0">
                <a:solidFill>
                  <a:srgbClr val="FF0000"/>
                </a:solidFill>
              </a:rPr>
              <a:t>5. stor. - 843</a:t>
            </a:r>
          </a:p>
        </p:txBody>
      </p:sp>
      <p:pic>
        <p:nvPicPr>
          <p:cNvPr id="4" name="Obrázo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95174"/>
          </a:xfrm>
          <a:prstGeom prst="rect">
            <a:avLst/>
          </a:prstGeom>
        </p:spPr>
      </p:pic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4872445"/>
            <a:ext cx="9144000" cy="992777"/>
          </a:xfrm>
        </p:spPr>
        <p:txBody>
          <a:bodyPr>
            <a:normAutofit/>
          </a:bodyPr>
          <a:lstStyle/>
          <a:p>
            <a:r>
              <a:rPr lang="sk-SK" sz="5400" b="1" dirty="0"/>
              <a:t>Franská ríša 481 - 843</a:t>
            </a:r>
          </a:p>
        </p:txBody>
      </p:sp>
    </p:spTree>
    <p:extLst>
      <p:ext uri="{BB962C8B-B14F-4D97-AF65-F5344CB8AC3E}">
        <p14:creationId xmlns:p14="http://schemas.microsoft.com/office/powerpoint/2010/main" val="267230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o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93" y="107827"/>
            <a:ext cx="11056671" cy="6540413"/>
          </a:xfrm>
          <a:prstGeom prst="rect">
            <a:avLst/>
          </a:prstGeom>
        </p:spPr>
      </p:pic>
      <p:sp>
        <p:nvSpPr>
          <p:cNvPr id="3" name="BlokTextu 2"/>
          <p:cNvSpPr txBox="1"/>
          <p:nvPr/>
        </p:nvSpPr>
        <p:spPr>
          <a:xfrm>
            <a:off x="5599661" y="562307"/>
            <a:ext cx="1206088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sk-SK" sz="2800" b="1" dirty="0">
                <a:solidFill>
                  <a:srgbClr val="FF0000"/>
                </a:solidFill>
              </a:rPr>
              <a:t>  Kráľ</a:t>
            </a:r>
          </a:p>
        </p:txBody>
      </p:sp>
      <p:sp>
        <p:nvSpPr>
          <p:cNvPr id="5" name="BlokTextu 4"/>
          <p:cNvSpPr txBox="1"/>
          <p:nvPr/>
        </p:nvSpPr>
        <p:spPr>
          <a:xfrm>
            <a:off x="3135086" y="2220686"/>
            <a:ext cx="6021977" cy="95410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sk-SK" b="1" dirty="0"/>
              <a:t>Členovia družiny – bojujú vo vojsku -  feudáli </a:t>
            </a:r>
          </a:p>
          <a:p>
            <a:pPr algn="ctr"/>
            <a:r>
              <a:rPr lang="sk-SK" b="1" dirty="0"/>
              <a:t>/ baróni, kniežatá, vojvodcovia / </a:t>
            </a:r>
            <a:r>
              <a:rPr lang="sk-SK" sz="2000" b="1" dirty="0">
                <a:solidFill>
                  <a:srgbClr val="FF0000"/>
                </a:solidFill>
              </a:rPr>
              <a:t>majordómovia</a:t>
            </a:r>
            <a:endParaRPr lang="sk-SK" b="1" dirty="0">
              <a:solidFill>
                <a:srgbClr val="FF0000"/>
              </a:solidFill>
            </a:endParaRPr>
          </a:p>
          <a:p>
            <a:pPr algn="ctr"/>
            <a:r>
              <a:rPr lang="sk-SK" b="1" dirty="0"/>
              <a:t> aristokracia </a:t>
            </a:r>
          </a:p>
        </p:txBody>
      </p:sp>
      <p:sp>
        <p:nvSpPr>
          <p:cNvPr id="6" name="BlokTextu 5"/>
          <p:cNvSpPr txBox="1"/>
          <p:nvPr/>
        </p:nvSpPr>
        <p:spPr>
          <a:xfrm>
            <a:off x="5264330" y="4010297"/>
            <a:ext cx="1685109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sk-SK" b="1" dirty="0"/>
              <a:t>Nižšia šľachta a  vojaci </a:t>
            </a:r>
          </a:p>
        </p:txBody>
      </p:sp>
      <p:sp>
        <p:nvSpPr>
          <p:cNvPr id="7" name="BlokTextu 6"/>
          <p:cNvSpPr txBox="1"/>
          <p:nvPr/>
        </p:nvSpPr>
        <p:spPr>
          <a:xfrm>
            <a:off x="5394959" y="5564777"/>
            <a:ext cx="1685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400" b="1" dirty="0"/>
              <a:t>Poddaní</a:t>
            </a:r>
          </a:p>
        </p:txBody>
      </p:sp>
      <p:sp>
        <p:nvSpPr>
          <p:cNvPr id="8" name="BlokTextu 7"/>
          <p:cNvSpPr txBox="1"/>
          <p:nvPr/>
        </p:nvSpPr>
        <p:spPr>
          <a:xfrm>
            <a:off x="8386355" y="1685109"/>
            <a:ext cx="971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 dirty="0"/>
              <a:t>vernosť</a:t>
            </a:r>
          </a:p>
        </p:txBody>
      </p:sp>
      <p:sp>
        <p:nvSpPr>
          <p:cNvPr id="9" name="BlokTextu 8"/>
          <p:cNvSpPr txBox="1"/>
          <p:nvPr/>
        </p:nvSpPr>
        <p:spPr>
          <a:xfrm>
            <a:off x="8164286" y="3341038"/>
            <a:ext cx="1345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 dirty="0"/>
              <a:t>vernosť</a:t>
            </a:r>
          </a:p>
        </p:txBody>
      </p:sp>
      <p:sp>
        <p:nvSpPr>
          <p:cNvPr id="10" name="BlokTextu 9"/>
          <p:cNvSpPr txBox="1"/>
          <p:nvPr/>
        </p:nvSpPr>
        <p:spPr>
          <a:xfrm>
            <a:off x="8778240" y="4996967"/>
            <a:ext cx="1489165" cy="369332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sk-SK" b="1" dirty="0"/>
              <a:t>Dane / renta</a:t>
            </a:r>
          </a:p>
        </p:txBody>
      </p:sp>
      <p:sp>
        <p:nvSpPr>
          <p:cNvPr id="11" name="BlokTextu 10"/>
          <p:cNvSpPr txBox="1"/>
          <p:nvPr/>
        </p:nvSpPr>
        <p:spPr>
          <a:xfrm>
            <a:off x="2547257" y="1685109"/>
            <a:ext cx="714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 dirty="0"/>
              <a:t>léno</a:t>
            </a:r>
          </a:p>
        </p:txBody>
      </p:sp>
      <p:sp>
        <p:nvSpPr>
          <p:cNvPr id="12" name="BlokTextu 11"/>
          <p:cNvSpPr txBox="1"/>
          <p:nvPr/>
        </p:nvSpPr>
        <p:spPr>
          <a:xfrm>
            <a:off x="2782389" y="3461657"/>
            <a:ext cx="753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 dirty="0"/>
              <a:t>léno</a:t>
            </a:r>
          </a:p>
        </p:txBody>
      </p:sp>
      <p:sp>
        <p:nvSpPr>
          <p:cNvPr id="13" name="BlokTextu 12"/>
          <p:cNvSpPr txBox="1"/>
          <p:nvPr/>
        </p:nvSpPr>
        <p:spPr>
          <a:xfrm>
            <a:off x="2547257" y="5682343"/>
            <a:ext cx="1110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/>
              <a:t>prenájom</a:t>
            </a:r>
          </a:p>
        </p:txBody>
      </p:sp>
      <p:cxnSp>
        <p:nvCxnSpPr>
          <p:cNvPr id="15" name="Rovná spojovacia šípka 14"/>
          <p:cNvCxnSpPr/>
          <p:nvPr/>
        </p:nvCxnSpPr>
        <p:spPr>
          <a:xfrm>
            <a:off x="9357925" y="2664823"/>
            <a:ext cx="1667126" cy="5099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ovná spojovacia šípka 17"/>
          <p:cNvCxnSpPr/>
          <p:nvPr/>
        </p:nvCxnSpPr>
        <p:spPr>
          <a:xfrm flipV="1">
            <a:off x="7080068" y="3174793"/>
            <a:ext cx="3905795" cy="114901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BlokTextu 18"/>
          <p:cNvSpPr txBox="1"/>
          <p:nvPr/>
        </p:nvSpPr>
        <p:spPr>
          <a:xfrm>
            <a:off x="10267405" y="3341039"/>
            <a:ext cx="1924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 dirty="0"/>
              <a:t>Privilegované</a:t>
            </a:r>
          </a:p>
          <a:p>
            <a:r>
              <a:rPr lang="sk-SK" b="1" dirty="0"/>
              <a:t>stavy</a:t>
            </a:r>
          </a:p>
        </p:txBody>
      </p:sp>
      <p:cxnSp>
        <p:nvCxnSpPr>
          <p:cNvPr id="21" name="Rovná spojovacia šípka 20"/>
          <p:cNvCxnSpPr/>
          <p:nvPr/>
        </p:nvCxnSpPr>
        <p:spPr>
          <a:xfrm>
            <a:off x="7380514" y="6026442"/>
            <a:ext cx="323958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BlokTextu 21"/>
          <p:cNvSpPr txBox="1"/>
          <p:nvPr/>
        </p:nvSpPr>
        <p:spPr>
          <a:xfrm>
            <a:off x="9784080" y="6165669"/>
            <a:ext cx="2599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 dirty="0"/>
              <a:t>Neprivilegovaný stav</a:t>
            </a:r>
          </a:p>
        </p:txBody>
      </p:sp>
    </p:spTree>
    <p:extLst>
      <p:ext uri="{BB962C8B-B14F-4D97-AF65-F5344CB8AC3E}">
        <p14:creationId xmlns:p14="http://schemas.microsoft.com/office/powerpoint/2010/main" val="4040933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3" name="Zástupný objekt pre obsah 2"/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4805363"/>
          </a:xfrm>
        </p:spPr>
        <p:txBody>
          <a:bodyPr/>
          <a:lstStyle/>
          <a:p>
            <a:r>
              <a:rPr lang="sk-SK" b="1" dirty="0"/>
              <a:t>V 6. -  7. stor.  </a:t>
            </a:r>
            <a:r>
              <a:rPr lang="sk-SK" b="1" dirty="0">
                <a:solidFill>
                  <a:srgbClr val="00B050"/>
                </a:solidFill>
              </a:rPr>
              <a:t>oslabenie</a:t>
            </a:r>
            <a:r>
              <a:rPr lang="sk-SK" dirty="0"/>
              <a:t> pozície Franskej ríše, panovníka – spory o územie a majetok na dobytom území – </a:t>
            </a:r>
            <a:r>
              <a:rPr lang="sk-SK" b="1" dirty="0">
                <a:solidFill>
                  <a:srgbClr val="FF0000"/>
                </a:solidFill>
              </a:rPr>
              <a:t>k moci majordómovia</a:t>
            </a:r>
          </a:p>
          <a:p>
            <a:r>
              <a:rPr lang="sk-SK" b="1" dirty="0"/>
              <a:t> </a:t>
            </a:r>
            <a:r>
              <a:rPr lang="sk-SK" b="1" dirty="0" err="1"/>
              <a:t>Pipin</a:t>
            </a:r>
            <a:r>
              <a:rPr lang="sk-SK" b="1" dirty="0"/>
              <a:t> II. </a:t>
            </a:r>
          </a:p>
          <a:p>
            <a:r>
              <a:rPr lang="sk-SK" b="1" dirty="0"/>
              <a:t> Karol </a:t>
            </a:r>
            <a:r>
              <a:rPr lang="sk-SK" b="1" dirty="0" err="1"/>
              <a:t>Martel</a:t>
            </a:r>
            <a:r>
              <a:rPr lang="sk-SK" b="1" dirty="0"/>
              <a:t> </a:t>
            </a:r>
            <a:r>
              <a:rPr lang="sk-SK" dirty="0"/>
              <a:t>(732 bitka pri </a:t>
            </a:r>
            <a:r>
              <a:rPr lang="sk-SK" dirty="0" err="1"/>
              <a:t>Poitiers</a:t>
            </a:r>
            <a:r>
              <a:rPr lang="sk-SK" dirty="0"/>
              <a:t>)</a:t>
            </a:r>
          </a:p>
          <a:p>
            <a:r>
              <a:rPr lang="sk-SK" dirty="0"/>
              <a:t> </a:t>
            </a:r>
            <a:r>
              <a:rPr lang="sk-SK" b="1" dirty="0" err="1"/>
              <a:t>Pipin</a:t>
            </a:r>
            <a:r>
              <a:rPr lang="sk-SK" b="1" dirty="0"/>
              <a:t> III. Mladší, Krátky </a:t>
            </a:r>
            <a:r>
              <a:rPr lang="sk-SK" sz="3200" b="1" dirty="0">
                <a:solidFill>
                  <a:srgbClr val="00B050"/>
                </a:solidFill>
              </a:rPr>
              <a:t>– </a:t>
            </a:r>
            <a:r>
              <a:rPr lang="sk-SK" sz="3200" b="1" dirty="0" err="1">
                <a:solidFill>
                  <a:srgbClr val="FF0000"/>
                </a:solidFill>
              </a:rPr>
              <a:t>Pipinova</a:t>
            </a:r>
            <a:r>
              <a:rPr lang="sk-SK" sz="3200" b="1" dirty="0">
                <a:solidFill>
                  <a:srgbClr val="FF0000"/>
                </a:solidFill>
              </a:rPr>
              <a:t> donácia 754 –</a:t>
            </a:r>
          </a:p>
          <a:p>
            <a:pPr marL="0" indent="0">
              <a:buNone/>
            </a:pPr>
            <a:r>
              <a:rPr lang="sk-SK" sz="3200" b="1" dirty="0">
                <a:solidFill>
                  <a:srgbClr val="FF0000"/>
                </a:solidFill>
              </a:rPr>
              <a:t>                     </a:t>
            </a:r>
            <a:r>
              <a:rPr lang="sk-SK" sz="3200" b="1" dirty="0">
                <a:solidFill>
                  <a:srgbClr val="00B050"/>
                </a:solidFill>
              </a:rPr>
              <a:t>vznik pápežského štátu/pápež Štefan II. / </a:t>
            </a:r>
            <a:endParaRPr lang="sk-SK" dirty="0"/>
          </a:p>
          <a:p>
            <a:r>
              <a:rPr lang="sk-SK" b="1" dirty="0"/>
              <a:t>Vznik dynastia </a:t>
            </a:r>
            <a:r>
              <a:rPr lang="sk-SK" b="1" dirty="0" err="1"/>
              <a:t>Karolovcov</a:t>
            </a:r>
            <a:endParaRPr lang="sk-SK" b="1" dirty="0"/>
          </a:p>
          <a:p>
            <a:endParaRPr lang="sk-SK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328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obsahu 2"/>
          <p:cNvSpPr>
            <a:spLocks noGrp="1"/>
          </p:cNvSpPr>
          <p:nvPr>
            <p:ph idx="1"/>
          </p:nvPr>
        </p:nvSpPr>
        <p:spPr>
          <a:xfrm>
            <a:off x="445514" y="1065885"/>
            <a:ext cx="4332548" cy="55023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k-SK" b="1" dirty="0">
                <a:solidFill>
                  <a:srgbClr val="FF0000"/>
                </a:solidFill>
              </a:rPr>
              <a:t>Karol Veľký</a:t>
            </a:r>
          </a:p>
          <a:p>
            <a:r>
              <a:rPr lang="sk-SK" sz="2000" b="1" dirty="0"/>
              <a:t>800 – korunovaný za rímskeho cisára</a:t>
            </a:r>
          </a:p>
          <a:p>
            <a:r>
              <a:rPr lang="sk-SK" sz="2000" dirty="0"/>
              <a:t>bojoval so Slovanmi, Avarmi, Sasmi</a:t>
            </a:r>
          </a:p>
          <a:p>
            <a:r>
              <a:rPr lang="sk-SK" sz="2000" b="1" dirty="0"/>
              <a:t>najväčší územný rozmach</a:t>
            </a:r>
          </a:p>
          <a:p>
            <a:r>
              <a:rPr lang="sk-SK" sz="2000" b="1" dirty="0"/>
              <a:t>marky</a:t>
            </a:r>
            <a:r>
              <a:rPr lang="sk-SK" sz="2000" dirty="0"/>
              <a:t> – pohraničné vojensko-správne územia </a:t>
            </a:r>
          </a:p>
          <a:p>
            <a:r>
              <a:rPr lang="sk-SK" sz="2000" b="1" dirty="0"/>
              <a:t>Cirkev závisela od štátu</a:t>
            </a:r>
          </a:p>
          <a:p>
            <a:r>
              <a:rPr lang="sk-SK" sz="2000" b="1" dirty="0"/>
              <a:t>Karolínska renesancia </a:t>
            </a:r>
            <a:r>
              <a:rPr lang="sk-SK" sz="2000" dirty="0"/>
              <a:t>– rozvoj kultúry; zakladal školy pri kláštoroch, podporoval vzdelanie</a:t>
            </a:r>
          </a:p>
          <a:p>
            <a:r>
              <a:rPr lang="sk-SK" sz="2000" dirty="0"/>
              <a:t>Karolínska minuskula (</a:t>
            </a:r>
            <a:r>
              <a:rPr lang="sk-SK" sz="2000" dirty="0" err="1"/>
              <a:t>karolina</a:t>
            </a:r>
            <a:r>
              <a:rPr lang="sk-SK" sz="2000" dirty="0"/>
              <a:t>) – využívajúca latinskú abecedu</a:t>
            </a:r>
          </a:p>
        </p:txBody>
      </p:sp>
      <p:pic>
        <p:nvPicPr>
          <p:cNvPr id="2050" name="Picture 2" descr="Výsledok vyhľadávania obrázkov pre dopyt karol velk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304" y="516190"/>
            <a:ext cx="4381500" cy="570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0698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" name="Zástupný objekt pre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278" y="218894"/>
            <a:ext cx="10384522" cy="639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855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Výsledok vyhľadávania obrázkov pre dopyt karolinska minuskula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961" y="1104900"/>
            <a:ext cx="5007417" cy="4415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Výsledok vyhľadávania obrázkov pre dopyt karolinska minuskul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868" y="0"/>
            <a:ext cx="4820093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909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3" name="Zástupný symbol obsah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098" name="Picture 2" descr="Výsledok vyhľadávania obrázkov pre dopyt franska ris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4262"/>
            <a:ext cx="12192000" cy="689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525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obsah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699" y="437707"/>
            <a:ext cx="7366181" cy="5567462"/>
          </a:xfrm>
          <a:prstGeom prst="rect">
            <a:avLst/>
          </a:prstGeom>
        </p:spPr>
      </p:pic>
      <p:sp>
        <p:nvSpPr>
          <p:cNvPr id="5" name="BlokTextu 4"/>
          <p:cNvSpPr txBox="1"/>
          <p:nvPr/>
        </p:nvSpPr>
        <p:spPr>
          <a:xfrm>
            <a:off x="191069" y="641445"/>
            <a:ext cx="405563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b="1" dirty="0">
                <a:solidFill>
                  <a:srgbClr val="FF0000"/>
                </a:solidFill>
              </a:rPr>
              <a:t>Ľudovít I. Pobožný </a:t>
            </a:r>
          </a:p>
          <a:p>
            <a:r>
              <a:rPr lang="sk-SK" sz="2400" b="1" dirty="0"/>
              <a:t>817 – </a:t>
            </a:r>
            <a:r>
              <a:rPr lang="sk-SK" sz="2400" b="1" dirty="0" err="1"/>
              <a:t>Ordinatio</a:t>
            </a:r>
            <a:r>
              <a:rPr lang="sk-SK" sz="2400" b="1" dirty="0"/>
              <a:t> </a:t>
            </a:r>
            <a:r>
              <a:rPr lang="sk-SK" sz="2400" b="1" dirty="0" err="1"/>
              <a:t>Impérii</a:t>
            </a:r>
            <a:endParaRPr lang="sk-SK" sz="2400" b="1" dirty="0"/>
          </a:p>
          <a:p>
            <a:r>
              <a:rPr lang="sk-SK" sz="2400" b="1" dirty="0"/>
              <a:t>843 – </a:t>
            </a:r>
            <a:r>
              <a:rPr lang="sk-SK" sz="2400" b="1" dirty="0" err="1"/>
              <a:t>Verdunská</a:t>
            </a:r>
            <a:r>
              <a:rPr lang="sk-SK" sz="2400" b="1" dirty="0"/>
              <a:t> zmluva</a:t>
            </a:r>
          </a:p>
          <a:p>
            <a:r>
              <a:rPr lang="sk-SK" sz="2400" dirty="0"/>
              <a:t>Rozdelenie Franskej ríše na 3 častí:</a:t>
            </a:r>
          </a:p>
          <a:p>
            <a:endParaRPr lang="sk-SK" sz="2400" dirty="0"/>
          </a:p>
          <a:p>
            <a:pPr marL="342900" indent="-342900">
              <a:buAutoNum type="arabicPeriod"/>
            </a:pPr>
            <a:r>
              <a:rPr lang="sk-SK" sz="2400" b="1" dirty="0" err="1">
                <a:solidFill>
                  <a:schemeClr val="accent1"/>
                </a:solidFill>
              </a:rPr>
              <a:t>Západofranská</a:t>
            </a:r>
            <a:endParaRPr lang="sk-SK" sz="2400" b="1" dirty="0">
              <a:solidFill>
                <a:schemeClr val="accent1"/>
              </a:solidFill>
            </a:endParaRPr>
          </a:p>
          <a:p>
            <a:r>
              <a:rPr lang="sk-SK" sz="2400" b="1" dirty="0">
                <a:solidFill>
                  <a:schemeClr val="accent1"/>
                </a:solidFill>
              </a:rPr>
              <a:t>    (Karol Holý)</a:t>
            </a:r>
          </a:p>
          <a:p>
            <a:endParaRPr lang="sk-SK" sz="2400" dirty="0"/>
          </a:p>
          <a:p>
            <a:pPr marL="342900" indent="-342900">
              <a:buAutoNum type="arabicPeriod" startAt="2"/>
            </a:pPr>
            <a:r>
              <a:rPr lang="sk-SK" sz="2400" b="1" dirty="0" err="1">
                <a:solidFill>
                  <a:srgbClr val="FFC000"/>
                </a:solidFill>
              </a:rPr>
              <a:t>Východofranská</a:t>
            </a:r>
            <a:endParaRPr lang="sk-SK" sz="2400" b="1" dirty="0">
              <a:solidFill>
                <a:srgbClr val="FFC000"/>
              </a:solidFill>
            </a:endParaRPr>
          </a:p>
          <a:p>
            <a:r>
              <a:rPr lang="sk-SK" sz="2400" b="1" dirty="0">
                <a:solidFill>
                  <a:srgbClr val="FFC000"/>
                </a:solidFill>
              </a:rPr>
              <a:t>    (Ľudovít Nemec)</a:t>
            </a:r>
          </a:p>
          <a:p>
            <a:endParaRPr lang="sk-SK" sz="2400" b="1" dirty="0">
              <a:solidFill>
                <a:srgbClr val="FFC000"/>
              </a:solidFill>
            </a:endParaRPr>
          </a:p>
          <a:p>
            <a:r>
              <a:rPr lang="sk-SK" sz="2400" dirty="0">
                <a:solidFill>
                  <a:srgbClr val="00B050"/>
                </a:solidFill>
              </a:rPr>
              <a:t>3</a:t>
            </a:r>
            <a:r>
              <a:rPr lang="sk-SK" sz="2400" b="1" dirty="0">
                <a:solidFill>
                  <a:srgbClr val="00B050"/>
                </a:solidFill>
              </a:rPr>
              <a:t>. </a:t>
            </a:r>
            <a:r>
              <a:rPr lang="sk-SK" sz="2400" b="1" dirty="0" err="1">
                <a:solidFill>
                  <a:srgbClr val="00B050"/>
                </a:solidFill>
              </a:rPr>
              <a:t>Porýnsko</a:t>
            </a:r>
            <a:r>
              <a:rPr lang="sk-SK" sz="2400" b="1" dirty="0">
                <a:solidFill>
                  <a:srgbClr val="00B050"/>
                </a:solidFill>
              </a:rPr>
              <a:t> s  Talianskom   	(</a:t>
            </a:r>
            <a:r>
              <a:rPr lang="sk-SK" sz="2400" b="1" dirty="0" err="1">
                <a:solidFill>
                  <a:srgbClr val="00B050"/>
                </a:solidFill>
              </a:rPr>
              <a:t>Lothar</a:t>
            </a:r>
            <a:r>
              <a:rPr lang="sk-SK" sz="2400" b="1" dirty="0">
                <a:solidFill>
                  <a:srgbClr val="00B050"/>
                </a:solidFill>
              </a:rPr>
              <a:t>)</a:t>
            </a:r>
          </a:p>
        </p:txBody>
      </p:sp>
      <p:cxnSp>
        <p:nvCxnSpPr>
          <p:cNvPr id="3" name="Rovná spojovacia šípka 2"/>
          <p:cNvCxnSpPr/>
          <p:nvPr/>
        </p:nvCxnSpPr>
        <p:spPr>
          <a:xfrm flipH="1">
            <a:off x="2403566" y="3069771"/>
            <a:ext cx="3461657" cy="2873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ovná spojnica 6"/>
          <p:cNvCxnSpPr/>
          <p:nvPr/>
        </p:nvCxnSpPr>
        <p:spPr>
          <a:xfrm flipH="1">
            <a:off x="2638697" y="2677886"/>
            <a:ext cx="6296297" cy="171123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ovná spojovacia šípka 8"/>
          <p:cNvCxnSpPr/>
          <p:nvPr/>
        </p:nvCxnSpPr>
        <p:spPr>
          <a:xfrm flipH="1">
            <a:off x="3526971" y="4480560"/>
            <a:ext cx="4402183" cy="10189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637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graphicFrame>
        <p:nvGraphicFramePr>
          <p:cNvPr id="4" name="Zástupný objekt pre obsah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5342547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4644">
                  <a:extLst>
                    <a:ext uri="{9D8B030D-6E8A-4147-A177-3AD203B41FA5}">
                      <a16:colId xmlns:a16="http://schemas.microsoft.com/office/drawing/2014/main" val="2363231016"/>
                    </a:ext>
                  </a:extLst>
                </a:gridCol>
                <a:gridCol w="2575899">
                  <a:extLst>
                    <a:ext uri="{9D8B030D-6E8A-4147-A177-3AD203B41FA5}">
                      <a16:colId xmlns:a16="http://schemas.microsoft.com/office/drawing/2014/main" val="1233632042"/>
                    </a:ext>
                  </a:extLst>
                </a:gridCol>
                <a:gridCol w="1863369">
                  <a:extLst>
                    <a:ext uri="{9D8B030D-6E8A-4147-A177-3AD203B41FA5}">
                      <a16:colId xmlns:a16="http://schemas.microsoft.com/office/drawing/2014/main" val="2539047296"/>
                    </a:ext>
                  </a:extLst>
                </a:gridCol>
                <a:gridCol w="4426671">
                  <a:extLst>
                    <a:ext uri="{9D8B030D-6E8A-4147-A177-3AD203B41FA5}">
                      <a16:colId xmlns:a16="http://schemas.microsoft.com/office/drawing/2014/main" val="592957167"/>
                    </a:ext>
                  </a:extLst>
                </a:gridCol>
                <a:gridCol w="2041417">
                  <a:extLst>
                    <a:ext uri="{9D8B030D-6E8A-4147-A177-3AD203B41FA5}">
                      <a16:colId xmlns:a16="http://schemas.microsoft.com/office/drawing/2014/main" val="441646343"/>
                    </a:ext>
                  </a:extLst>
                </a:gridCol>
              </a:tblGrid>
              <a:tr h="900502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sk-SK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1800" dirty="0">
                          <a:solidFill>
                            <a:schemeClr val="tx1"/>
                          </a:solidFill>
                          <a:effectLst/>
                        </a:rPr>
                        <a:t>Hierarchia spoločnosti</a:t>
                      </a:r>
                      <a:endParaRPr lang="sk-SK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1800" dirty="0">
                          <a:solidFill>
                            <a:schemeClr val="tx1"/>
                          </a:solidFill>
                          <a:effectLst/>
                        </a:rPr>
                        <a:t>/lénny systém /</a:t>
                      </a:r>
                      <a:endParaRPr lang="sk-SK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1800" dirty="0">
                          <a:solidFill>
                            <a:schemeClr val="tx1"/>
                          </a:solidFill>
                          <a:effectLst/>
                        </a:rPr>
                        <a:t>náboženstvo</a:t>
                      </a:r>
                      <a:endParaRPr lang="sk-SK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1800" dirty="0">
                          <a:solidFill>
                            <a:schemeClr val="tx1"/>
                          </a:solidFill>
                          <a:effectLst/>
                        </a:rPr>
                        <a:t>Územný rozmach</a:t>
                      </a:r>
                      <a:endParaRPr lang="sk-SK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1800" dirty="0">
                          <a:solidFill>
                            <a:schemeClr val="tx1"/>
                          </a:solidFill>
                          <a:effectLst/>
                        </a:rPr>
                        <a:t>Najvýznamnejší panovníci</a:t>
                      </a:r>
                      <a:endParaRPr lang="sk-SK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370302"/>
                  </a:ext>
                </a:extLst>
              </a:tr>
              <a:tr h="5957498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2400" dirty="0">
                          <a:solidFill>
                            <a:schemeClr val="tx1"/>
                          </a:solidFill>
                          <a:effectLst/>
                        </a:rPr>
                        <a:t>Franská ríša</a:t>
                      </a:r>
                      <a:endParaRPr lang="sk-SK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1000" dirty="0">
                          <a:effectLst/>
                        </a:rPr>
                        <a:t> </a:t>
                      </a:r>
                      <a:endParaRPr lang="sk-SK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2400" b="0" dirty="0">
                          <a:effectLst/>
                        </a:rPr>
                        <a:t> </a:t>
                      </a:r>
                      <a:endParaRPr lang="sk-SK" sz="24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1000" dirty="0">
                          <a:effectLst/>
                        </a:rPr>
                        <a:t> </a:t>
                      </a:r>
                      <a:endParaRPr lang="sk-SK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sk-SK" sz="1000" dirty="0">
                          <a:effectLst/>
                        </a:rPr>
                        <a:t> </a:t>
                      </a:r>
                      <a:endParaRPr lang="sk-SK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223" marR="64223" marT="0" marB="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741138"/>
                  </a:ext>
                </a:extLst>
              </a:tr>
            </a:tbl>
          </a:graphicData>
        </a:graphic>
      </p:graphicFrame>
      <p:pic>
        <p:nvPicPr>
          <p:cNvPr id="5" name="Obrázo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412" y="971338"/>
            <a:ext cx="4030172" cy="2364655"/>
          </a:xfrm>
          <a:prstGeom prst="rect">
            <a:avLst/>
          </a:prstGeom>
        </p:spPr>
      </p:pic>
      <p:pic>
        <p:nvPicPr>
          <p:cNvPr id="7" name="Obrázo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222" y="1105147"/>
            <a:ext cx="2573808" cy="2230846"/>
          </a:xfrm>
          <a:prstGeom prst="rect">
            <a:avLst/>
          </a:prstGeom>
        </p:spPr>
      </p:pic>
      <p:sp>
        <p:nvSpPr>
          <p:cNvPr id="3" name="BlokTextu 2"/>
          <p:cNvSpPr txBox="1"/>
          <p:nvPr/>
        </p:nvSpPr>
        <p:spPr>
          <a:xfrm>
            <a:off x="4153989" y="1567543"/>
            <a:ext cx="1528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000" b="1" dirty="0"/>
              <a:t>Kresťanstvo</a:t>
            </a:r>
          </a:p>
        </p:txBody>
      </p:sp>
      <p:sp>
        <p:nvSpPr>
          <p:cNvPr id="6" name="BlokTextu 5"/>
          <p:cNvSpPr txBox="1"/>
          <p:nvPr/>
        </p:nvSpPr>
        <p:spPr>
          <a:xfrm>
            <a:off x="10156653" y="1567543"/>
            <a:ext cx="2035346" cy="239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07000"/>
              </a:lnSpc>
              <a:spcAft>
                <a:spcPts val="0"/>
              </a:spcAft>
            </a:pPr>
            <a:r>
              <a:rPr lang="sk-SK" sz="2000" b="1" dirty="0" err="1"/>
              <a:t>Chlodovik</a:t>
            </a:r>
            <a:r>
              <a:rPr lang="sk-SK" sz="2000" b="1" dirty="0"/>
              <a:t> z dynastie </a:t>
            </a:r>
            <a:r>
              <a:rPr lang="sk-SK" sz="2000" b="1" dirty="0" err="1"/>
              <a:t>Merovejovcov</a:t>
            </a:r>
            <a:endParaRPr lang="sk-SK" sz="2000" b="1" dirty="0"/>
          </a:p>
          <a:p>
            <a:pPr algn="r">
              <a:lnSpc>
                <a:spcPct val="107000"/>
              </a:lnSpc>
              <a:spcAft>
                <a:spcPts val="0"/>
              </a:spcAft>
            </a:pPr>
            <a:endParaRPr lang="sk-SK" sz="2000" b="1" dirty="0"/>
          </a:p>
          <a:p>
            <a:pPr algn="r">
              <a:lnSpc>
                <a:spcPct val="107000"/>
              </a:lnSpc>
              <a:spcAft>
                <a:spcPts val="0"/>
              </a:spcAft>
            </a:pPr>
            <a:r>
              <a:rPr lang="sk-SK" sz="2000" b="1" dirty="0" err="1"/>
              <a:t>Pipin</a:t>
            </a:r>
            <a:r>
              <a:rPr lang="sk-SK" sz="2000" b="1" dirty="0"/>
              <a:t> III</a:t>
            </a:r>
          </a:p>
          <a:p>
            <a:pPr algn="r">
              <a:lnSpc>
                <a:spcPct val="107000"/>
              </a:lnSpc>
              <a:spcAft>
                <a:spcPts val="0"/>
              </a:spcAft>
            </a:pPr>
            <a:endParaRPr lang="sk-SK" sz="2000" b="1" dirty="0"/>
          </a:p>
          <a:p>
            <a:pPr algn="r">
              <a:lnSpc>
                <a:spcPct val="107000"/>
              </a:lnSpc>
              <a:spcAft>
                <a:spcPts val="0"/>
              </a:spcAft>
            </a:pPr>
            <a:r>
              <a:rPr lang="sk-SK" sz="2000" b="1" dirty="0"/>
              <a:t>Karol I. Veľký </a:t>
            </a:r>
            <a:endParaRPr lang="sk-SK" sz="2000" dirty="0"/>
          </a:p>
        </p:txBody>
      </p:sp>
      <p:pic>
        <p:nvPicPr>
          <p:cNvPr id="8" name="Zástupný symbol obsahu 3">
            <a:extLst>
              <a:ext uri="{FF2B5EF4-FFF2-40B4-BE49-F238E27FC236}">
                <a16:creationId xmlns:a16="http://schemas.microsoft.com/office/drawing/2014/main" id="{E585C32A-EE18-4700-8A37-07D61588C1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879" y="3335993"/>
            <a:ext cx="3134705" cy="2369254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734F8F83-E8F4-4E0F-8B8D-7BFCE71DD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7273" y="4237147"/>
            <a:ext cx="4430380" cy="250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670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2004A39-A439-46D8-9369-B8057456A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36D3DE9-BCED-4AAE-A179-580C9A4DF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k-SK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https://www.youtube.com/watch?v=5kvUMH-Vmu4</a:t>
            </a:r>
          </a:p>
        </p:txBody>
      </p:sp>
    </p:spTree>
    <p:extLst>
      <p:ext uri="{BB962C8B-B14F-4D97-AF65-F5344CB8AC3E}">
        <p14:creationId xmlns:p14="http://schemas.microsoft.com/office/powerpoint/2010/main" val="1489176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k-SK" b="1" dirty="0"/>
              <a:t>Ďakujem za pozornosť </a:t>
            </a:r>
          </a:p>
        </p:txBody>
      </p:sp>
      <p:sp>
        <p:nvSpPr>
          <p:cNvPr id="5" name="Zástupný objekt pre text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83610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2354C35-253A-45D5-A80B-84EA9ED37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" name="Zástupný objekt pre obsah 3">
            <a:extLst>
              <a:ext uri="{FF2B5EF4-FFF2-40B4-BE49-F238E27FC236}">
                <a16:creationId xmlns:a16="http://schemas.microsoft.com/office/drawing/2014/main" id="{8E037A20-F8A8-4918-B946-C71A456325A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574" y="525890"/>
            <a:ext cx="9809264" cy="5806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537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EE71541-B210-4092-9443-B9D39F71C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graphicFrame>
        <p:nvGraphicFramePr>
          <p:cNvPr id="4" name="Zástupný objekt pre obsah 3">
            <a:extLst>
              <a:ext uri="{FF2B5EF4-FFF2-40B4-BE49-F238E27FC236}">
                <a16:creationId xmlns:a16="http://schemas.microsoft.com/office/drawing/2014/main" id="{E2D38CE5-52D5-4FA5-B237-210414D7DC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1273230"/>
              </p:ext>
            </p:extLst>
          </p:nvPr>
        </p:nvGraphicFramePr>
        <p:xfrm>
          <a:off x="838200" y="1908699"/>
          <a:ext cx="10515600" cy="24593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233699129"/>
                    </a:ext>
                  </a:extLst>
                </a:gridCol>
              </a:tblGrid>
              <a:tr h="245930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100" u="sng" dirty="0">
                          <a:effectLst/>
                          <a:hlinkClick r:id="rId2"/>
                        </a:rPr>
                        <a:t>https://www.youtube.com/watch?v=5kvUMH-Vmu4</a:t>
                      </a:r>
                      <a:endParaRPr lang="sk-SK" sz="1100" dirty="0">
                        <a:effectLst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100" u="sng" dirty="0">
                          <a:effectLst/>
                          <a:hlinkClick r:id="rId3"/>
                        </a:rPr>
                        <a:t>https://www.youtube.com/watch?v=QuvsrZd-ZcE</a:t>
                      </a:r>
                      <a:endParaRPr lang="sk-SK" sz="1100" dirty="0">
                        <a:effectLst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100" u="sng" dirty="0" err="1">
                          <a:effectLst/>
                          <a:hlinkClick r:id="rId4"/>
                        </a:rPr>
                        <a:t>Rozdělení</a:t>
                      </a:r>
                      <a:r>
                        <a:rPr lang="sk-SK" sz="1100" u="sng" dirty="0">
                          <a:effectLst/>
                          <a:hlinkClick r:id="rId4"/>
                        </a:rPr>
                        <a:t> Franského </a:t>
                      </a:r>
                      <a:r>
                        <a:rPr lang="sk-SK" sz="1100" u="sng" dirty="0" err="1">
                          <a:effectLst/>
                          <a:hlinkClick r:id="rId4"/>
                        </a:rPr>
                        <a:t>království</a:t>
                      </a:r>
                      <a:r>
                        <a:rPr lang="sk-SK" sz="1100" u="sng" dirty="0">
                          <a:effectLst/>
                          <a:hlinkClick r:id="rId4"/>
                        </a:rPr>
                        <a:t> | Stručné </a:t>
                      </a:r>
                      <a:r>
                        <a:rPr lang="sk-SK" sz="1100" u="sng" dirty="0" err="1">
                          <a:effectLst/>
                          <a:hlinkClick r:id="rId4"/>
                        </a:rPr>
                        <a:t>Dějiny</a:t>
                      </a:r>
                      <a:r>
                        <a:rPr lang="sk-SK" sz="1100" u="sng" dirty="0">
                          <a:effectLst/>
                          <a:hlinkClick r:id="rId4"/>
                        </a:rPr>
                        <a:t> </a:t>
                      </a:r>
                      <a:r>
                        <a:rPr lang="sk-SK" sz="1100" u="sng" dirty="0" err="1">
                          <a:effectLst/>
                          <a:hlinkClick r:id="rId4"/>
                        </a:rPr>
                        <a:t>Evropy</a:t>
                      </a:r>
                      <a:r>
                        <a:rPr lang="sk-SK" sz="1100" u="sng" dirty="0">
                          <a:effectLst/>
                          <a:hlinkClick r:id="rId4"/>
                        </a:rPr>
                        <a:t> [ 814 - 855 ] Pár </a:t>
                      </a:r>
                      <a:r>
                        <a:rPr lang="sk-SK" sz="1100" u="sng" dirty="0" err="1">
                          <a:effectLst/>
                          <a:hlinkClick r:id="rId4"/>
                        </a:rPr>
                        <a:t>Minut</a:t>
                      </a:r>
                      <a:r>
                        <a:rPr lang="sk-SK" sz="1100" u="sng" dirty="0">
                          <a:effectLst/>
                          <a:hlinkClick r:id="rId4"/>
                        </a:rPr>
                        <a:t> </a:t>
                      </a:r>
                      <a:r>
                        <a:rPr lang="sk-SK" sz="1100" u="sng" dirty="0" err="1">
                          <a:effectLst/>
                          <a:hlinkClick r:id="rId4"/>
                        </a:rPr>
                        <a:t>HiSToRiE</a:t>
                      </a:r>
                      <a:r>
                        <a:rPr lang="sk-SK" sz="1100" u="sng" dirty="0">
                          <a:effectLst/>
                          <a:hlinkClick r:id="rId4"/>
                        </a:rPr>
                        <a:t> - YouTube</a:t>
                      </a:r>
                      <a:endParaRPr lang="sk-SK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35" marR="89535" marT="0" marB="0"/>
                </a:tc>
                <a:extLst>
                  <a:ext uri="{0D108BD9-81ED-4DB2-BD59-A6C34878D82A}">
                    <a16:rowId xmlns:a16="http://schemas.microsoft.com/office/drawing/2014/main" val="1066850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3073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o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835" y="-79888"/>
            <a:ext cx="11274924" cy="6673760"/>
          </a:xfrm>
          <a:prstGeom prst="rect">
            <a:avLst/>
          </a:prstGeom>
        </p:spPr>
      </p:pic>
      <p:pic>
        <p:nvPicPr>
          <p:cNvPr id="5" name="Obrázo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87" y="4003367"/>
            <a:ext cx="3451444" cy="259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66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" name="Zástupný objekt pre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757" y="0"/>
            <a:ext cx="11235992" cy="665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047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702" y="0"/>
            <a:ext cx="1114261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1018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3" name="Zástupný symbol obsah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5122" name="Picture 2" descr="Súvisiaci obráz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2398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o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13" y="0"/>
            <a:ext cx="11826647" cy="700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30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o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52" y="0"/>
            <a:ext cx="11453771" cy="677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49234"/>
      </p:ext>
    </p:extLst>
  </p:cSld>
  <p:clrMapOvr>
    <a:masterClrMapping/>
  </p:clrMapOvr>
</p:sld>
</file>

<file path=ppt/theme/theme1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E0EC93F2341B3459B2E9E2E0BAADE64" ma:contentTypeVersion="7" ma:contentTypeDescription="Umožňuje vytvoriť nový dokument." ma:contentTypeScope="" ma:versionID="72501ea85c6bccde62cd58761b5f1327">
  <xsd:schema xmlns:xsd="http://www.w3.org/2001/XMLSchema" xmlns:xs="http://www.w3.org/2001/XMLSchema" xmlns:p="http://schemas.microsoft.com/office/2006/metadata/properties" xmlns:ns2="fee6032e-8a88-4c35-a993-f2b90d347b4f" targetNamespace="http://schemas.microsoft.com/office/2006/metadata/properties" ma:root="true" ma:fieldsID="e7ce42ef06f4e958d74e16ae7421af37" ns2:_="">
    <xsd:import namespace="fee6032e-8a88-4c35-a993-f2b90d347b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6032e-8a88-4c35-a993-f2b90d347b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8F8B68F-438B-4682-BA54-9FB330055237}"/>
</file>

<file path=customXml/itemProps2.xml><?xml version="1.0" encoding="utf-8"?>
<ds:datastoreItem xmlns:ds="http://schemas.openxmlformats.org/officeDocument/2006/customXml" ds:itemID="{576851E6-BEA8-4D3D-9CE4-E74108998207}"/>
</file>

<file path=customXml/itemProps3.xml><?xml version="1.0" encoding="utf-8"?>
<ds:datastoreItem xmlns:ds="http://schemas.openxmlformats.org/officeDocument/2006/customXml" ds:itemID="{775C7BFD-71A8-4B26-819F-3B6282106330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</TotalTime>
  <Words>292</Words>
  <Application>Microsoft Office PowerPoint</Application>
  <PresentationFormat>Širokouhlá</PresentationFormat>
  <Paragraphs>64</Paragraphs>
  <Slides>19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Motív balíka Office</vt:lpstr>
      <vt:lpstr>Franská ríša 5. stor. - 843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Ďakujem za pozornosť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Franská ríša</dc:title>
  <dc:creator>Simona Bajzíková</dc:creator>
  <cp:lastModifiedBy>Mgr. Adriana Hudáková</cp:lastModifiedBy>
  <cp:revision>40</cp:revision>
  <dcterms:created xsi:type="dcterms:W3CDTF">2018-03-06T19:04:41Z</dcterms:created>
  <dcterms:modified xsi:type="dcterms:W3CDTF">2021-04-21T16:14:30Z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0x0101001E0EC93F2341B3459B2E9E2E0BAADE64</vt:lpwstr>
  </property>
</Properties>
</file>

<file path=docProps/thumbnail.jpeg>
</file>